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0080625" cy="567055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A5BA"/>
    <a:srgbClr val="BDCADD"/>
    <a:srgbClr val="8686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3" d="100"/>
          <a:sy n="133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A6E981-1FE2-4B07-82C2-2E7760EE3C8F}" type="datetimeFigureOut">
              <a:rPr lang="ru-RU" smtClean="0"/>
              <a:t>27.12.2021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321C27-812C-4243-AE74-1310499322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116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321C27-812C-4243-AE74-1310499322A7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1813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2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2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2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2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2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2000"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ru-RU" sz="1400" b="0" strike="noStrike" spc="-1">
                <a:latin typeface="Times New Roman"/>
              </a:rPr>
              <a:t>&lt;дата/время&gt;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algn="ctr"/>
            <a:r>
              <a:rPr lang="ru-RU" sz="1400" b="0" strike="noStrike" spc="-1">
                <a:latin typeface="Times New Roman"/>
              </a:rPr>
              <a:t>&lt;нижний колонтитул&gt;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algn="r"/>
            <a:fld id="{A6B8E1B4-BD2E-4E2F-BF85-6A9B5C85C659}" type="slidenum">
              <a:rPr lang="ru-RU" sz="1400" b="0" strike="noStrike" spc="-1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БПЛА для доставки товаров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4608360" y="3780000"/>
            <a:ext cx="5471640" cy="18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3200" b="0" strike="noStrike" spc="-1">
                <a:latin typeface="Arial"/>
              </a:rPr>
              <a:t>Проект выполнен:</a:t>
            </a:r>
          </a:p>
          <a:p>
            <a:pPr algn="ctr"/>
            <a:r>
              <a:rPr lang="ru-RU" sz="3200" b="0" strike="noStrike" spc="-1">
                <a:latin typeface="Arial"/>
              </a:rPr>
              <a:t>Какуевым Григорием и Мартыновым Антоном</a:t>
            </a:r>
          </a:p>
        </p:txBody>
      </p:sp>
      <p:pic>
        <p:nvPicPr>
          <p:cNvPr id="43" name="Рисунок 42"/>
          <p:cNvPicPr/>
          <p:nvPr/>
        </p:nvPicPr>
        <p:blipFill>
          <a:blip r:embed="rId2"/>
          <a:stretch/>
        </p:blipFill>
        <p:spPr>
          <a:xfrm>
            <a:off x="475920" y="1440000"/>
            <a:ext cx="4024080" cy="38232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Рисунок 70"/>
          <p:cNvPicPr/>
          <p:nvPr/>
        </p:nvPicPr>
        <p:blipFill>
          <a:blip r:embed="rId2"/>
          <a:stretch/>
        </p:blipFill>
        <p:spPr>
          <a:xfrm>
            <a:off x="180000" y="0"/>
            <a:ext cx="4140000" cy="3105000"/>
          </a:xfrm>
          <a:prstGeom prst="rect">
            <a:avLst/>
          </a:prstGeom>
          <a:ln w="0">
            <a:noFill/>
          </a:ln>
        </p:spPr>
      </p:pic>
      <p:pic>
        <p:nvPicPr>
          <p:cNvPr id="73" name="Рисунок 72"/>
          <p:cNvPicPr/>
          <p:nvPr/>
        </p:nvPicPr>
        <p:blipFill>
          <a:blip r:embed="rId3"/>
          <a:stretch/>
        </p:blipFill>
        <p:spPr>
          <a:xfrm>
            <a:off x="0" y="2728800"/>
            <a:ext cx="5441760" cy="2941750"/>
          </a:xfrm>
          <a:prstGeom prst="rect">
            <a:avLst/>
          </a:prstGeom>
          <a:ln w="0">
            <a:noFill/>
          </a:ln>
        </p:spPr>
      </p:pic>
      <p:pic>
        <p:nvPicPr>
          <p:cNvPr id="72" name="Рисунок 71"/>
          <p:cNvPicPr/>
          <p:nvPr/>
        </p:nvPicPr>
        <p:blipFill>
          <a:blip r:embed="rId4"/>
          <a:stretch/>
        </p:blipFill>
        <p:spPr>
          <a:xfrm>
            <a:off x="4644000" y="2728800"/>
            <a:ext cx="5482800" cy="2970720"/>
          </a:xfrm>
          <a:prstGeom prst="rect">
            <a:avLst/>
          </a:prstGeom>
          <a:ln w="0">
            <a:noFill/>
          </a:ln>
        </p:spPr>
      </p:pic>
      <p:pic>
        <p:nvPicPr>
          <p:cNvPr id="70" name="Рисунок 69"/>
          <p:cNvPicPr/>
          <p:nvPr/>
        </p:nvPicPr>
        <p:blipFill>
          <a:blip r:embed="rId5"/>
          <a:stretch/>
        </p:blipFill>
        <p:spPr>
          <a:xfrm>
            <a:off x="4644000" y="29880"/>
            <a:ext cx="5482800" cy="30301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-1" y="0"/>
            <a:ext cx="10080625" cy="5670550"/>
          </a:xfrm>
          <a:prstGeom prst="rect">
            <a:avLst/>
          </a:prstGeom>
          <a:solidFill>
            <a:srgbClr val="97A5B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4" name="Рисунок 73"/>
          <p:cNvPicPr/>
          <p:nvPr/>
        </p:nvPicPr>
        <p:blipFill>
          <a:blip r:embed="rId2"/>
          <a:stretch/>
        </p:blipFill>
        <p:spPr>
          <a:xfrm>
            <a:off x="-33300" y="2675615"/>
            <a:ext cx="5194800" cy="3030120"/>
          </a:xfrm>
          <a:prstGeom prst="rect">
            <a:avLst/>
          </a:prstGeom>
          <a:ln w="0">
            <a:noFill/>
          </a:ln>
        </p:spPr>
      </p:pic>
      <p:pic>
        <p:nvPicPr>
          <p:cNvPr id="75" name="Рисунок 74"/>
          <p:cNvPicPr/>
          <p:nvPr/>
        </p:nvPicPr>
        <p:blipFill>
          <a:blip r:embed="rId3"/>
          <a:stretch/>
        </p:blipFill>
        <p:spPr>
          <a:xfrm>
            <a:off x="-33300" y="0"/>
            <a:ext cx="4811760" cy="2675615"/>
          </a:xfrm>
          <a:prstGeom prst="rect">
            <a:avLst/>
          </a:prstGeom>
          <a:ln w="0">
            <a:noFill/>
          </a:ln>
        </p:spPr>
      </p:pic>
      <p:pic>
        <p:nvPicPr>
          <p:cNvPr id="76" name="Рисунок 75"/>
          <p:cNvPicPr/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50" b="89974" l="9961" r="89941">
                        <a14:foregroundMark x1="56445" y1="14974" x2="56543" y2="15625"/>
                        <a14:foregroundMark x1="58008" y1="22266" x2="58203" y2="23958"/>
                        <a14:foregroundMark x1="60645" y1="28776" x2="61328" y2="30859"/>
                        <a14:foregroundMark x1="55762" y1="11849" x2="55762" y2="13542"/>
                        <a14:foregroundMark x1="54492" y1="11719" x2="55176" y2="13802"/>
                        <a14:foregroundMark x1="69043" y1="38281" x2="69727" y2="39844"/>
                        <a14:foregroundMark x1="70508" y1="39974" x2="72168" y2="40234"/>
                        <a14:backgroundMark x1="62500" y1="22526" x2="63965" y2="25781"/>
                        <a14:backgroundMark x1="67676" y1="55469" x2="72559" y2="52344"/>
                      </a14:backgroundRemoval>
                    </a14:imgEffect>
                  </a14:imgLayer>
                </a14:imgProps>
              </a:ext>
            </a:extLst>
          </a:blip>
          <a:stretch/>
        </p:blipFill>
        <p:spPr>
          <a:xfrm>
            <a:off x="4778460" y="0"/>
            <a:ext cx="5302164" cy="3456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Рисунок 76"/>
          <p:cNvPicPr/>
          <p:nvPr/>
        </p:nvPicPr>
        <p:blipFill>
          <a:blip r:embed="rId2"/>
          <a:stretch/>
        </p:blipFill>
        <p:spPr>
          <a:xfrm>
            <a:off x="0" y="0"/>
            <a:ext cx="5140800" cy="3002400"/>
          </a:xfrm>
          <a:prstGeom prst="rect">
            <a:avLst/>
          </a:prstGeom>
          <a:ln w="0">
            <a:noFill/>
          </a:ln>
        </p:spPr>
      </p:pic>
      <p:pic>
        <p:nvPicPr>
          <p:cNvPr id="78" name="Рисунок 77"/>
          <p:cNvPicPr/>
          <p:nvPr/>
        </p:nvPicPr>
        <p:blipFill>
          <a:blip r:embed="rId3"/>
          <a:stretch/>
        </p:blipFill>
        <p:spPr>
          <a:xfrm>
            <a:off x="5140800" y="0"/>
            <a:ext cx="4939824" cy="3002400"/>
          </a:xfrm>
          <a:prstGeom prst="rect">
            <a:avLst/>
          </a:prstGeom>
          <a:ln w="0">
            <a:noFill/>
          </a:ln>
        </p:spPr>
      </p:pic>
      <p:pic>
        <p:nvPicPr>
          <p:cNvPr id="79" name="Рисунок 78"/>
          <p:cNvPicPr/>
          <p:nvPr/>
        </p:nvPicPr>
        <p:blipFill>
          <a:blip r:embed="rId4"/>
          <a:stretch/>
        </p:blipFill>
        <p:spPr>
          <a:xfrm>
            <a:off x="0" y="3002400"/>
            <a:ext cx="5220000" cy="2668150"/>
          </a:xfrm>
          <a:prstGeom prst="rect">
            <a:avLst/>
          </a:prstGeom>
          <a:ln w="0">
            <a:noFill/>
          </a:ln>
        </p:spPr>
      </p:pic>
      <p:pic>
        <p:nvPicPr>
          <p:cNvPr id="80" name="Рисунок 79"/>
          <p:cNvPicPr/>
          <p:nvPr/>
        </p:nvPicPr>
        <p:blipFill>
          <a:blip r:embed="rId5"/>
          <a:stretch/>
        </p:blipFill>
        <p:spPr>
          <a:xfrm>
            <a:off x="5220001" y="3002400"/>
            <a:ext cx="4860624" cy="266815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0080625" cy="5670550"/>
          </a:xfrm>
          <a:prstGeom prst="rect">
            <a:avLst/>
          </a:prstGeom>
          <a:solidFill>
            <a:srgbClr val="97A5B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1" name="Рисунок 80"/>
          <p:cNvPicPr/>
          <p:nvPr/>
        </p:nvPicPr>
        <p:blipFill>
          <a:blip r:embed="rId3"/>
          <a:stretch/>
        </p:blipFill>
        <p:spPr>
          <a:xfrm>
            <a:off x="0" y="0"/>
            <a:ext cx="6336720" cy="3570120"/>
          </a:xfrm>
          <a:prstGeom prst="rect">
            <a:avLst/>
          </a:prstGeom>
          <a:ln w="0">
            <a:noFill/>
          </a:ln>
        </p:spPr>
      </p:pic>
      <p:pic>
        <p:nvPicPr>
          <p:cNvPr id="82" name="Рисунок 81"/>
          <p:cNvPicPr/>
          <p:nvPr/>
        </p:nvPicPr>
        <p:blipFill>
          <a:blip r:embed="rId4"/>
          <a:stretch/>
        </p:blipFill>
        <p:spPr>
          <a:xfrm>
            <a:off x="5008945" y="2813230"/>
            <a:ext cx="5071680" cy="28573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-1" y="0"/>
            <a:ext cx="10080625" cy="5670550"/>
          </a:xfrm>
          <a:prstGeom prst="rect">
            <a:avLst/>
          </a:prstGeom>
          <a:solidFill>
            <a:srgbClr val="97A5B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3" name="Рисунок 82"/>
          <p:cNvPicPr/>
          <p:nvPr/>
        </p:nvPicPr>
        <p:blipFill>
          <a:blip r:embed="rId2"/>
          <a:stretch/>
        </p:blipFill>
        <p:spPr>
          <a:xfrm>
            <a:off x="0" y="0"/>
            <a:ext cx="5378400" cy="3030120"/>
          </a:xfrm>
          <a:prstGeom prst="rect">
            <a:avLst/>
          </a:prstGeom>
          <a:ln w="0">
            <a:noFill/>
          </a:ln>
        </p:spPr>
      </p:pic>
      <p:pic>
        <p:nvPicPr>
          <p:cNvPr id="84" name="Рисунок 83"/>
          <p:cNvPicPr/>
          <p:nvPr/>
        </p:nvPicPr>
        <p:blipFill>
          <a:blip r:embed="rId3"/>
          <a:stretch/>
        </p:blipFill>
        <p:spPr>
          <a:xfrm>
            <a:off x="4651199" y="-14940"/>
            <a:ext cx="5429425" cy="3103740"/>
          </a:xfrm>
          <a:prstGeom prst="rect">
            <a:avLst/>
          </a:prstGeom>
          <a:ln w="0">
            <a:noFill/>
          </a:ln>
        </p:spPr>
      </p:pic>
      <p:pic>
        <p:nvPicPr>
          <p:cNvPr id="85" name="Рисунок 84"/>
          <p:cNvPicPr/>
          <p:nvPr/>
        </p:nvPicPr>
        <p:blipFill>
          <a:blip r:embed="rId4"/>
          <a:stretch/>
        </p:blipFill>
        <p:spPr>
          <a:xfrm>
            <a:off x="2628000" y="3030120"/>
            <a:ext cx="5385600" cy="264043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-1" y="0"/>
            <a:ext cx="10080625" cy="5670550"/>
          </a:xfrm>
          <a:prstGeom prst="rect">
            <a:avLst/>
          </a:prstGeom>
          <a:solidFill>
            <a:srgbClr val="97A5B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6" name="Рисунок 85"/>
          <p:cNvPicPr/>
          <p:nvPr/>
        </p:nvPicPr>
        <p:blipFill>
          <a:blip r:embed="rId2"/>
          <a:stretch/>
        </p:blipFill>
        <p:spPr>
          <a:xfrm>
            <a:off x="-1" y="-14845"/>
            <a:ext cx="5058720" cy="2850120"/>
          </a:xfrm>
          <a:prstGeom prst="rect">
            <a:avLst/>
          </a:prstGeom>
          <a:ln w="0">
            <a:noFill/>
          </a:ln>
        </p:spPr>
      </p:pic>
      <p:pic>
        <p:nvPicPr>
          <p:cNvPr id="87" name="Рисунок 86"/>
          <p:cNvPicPr/>
          <p:nvPr/>
        </p:nvPicPr>
        <p:blipFill>
          <a:blip r:embed="rId3"/>
          <a:stretch/>
        </p:blipFill>
        <p:spPr>
          <a:xfrm>
            <a:off x="4984057" y="7518"/>
            <a:ext cx="5071680" cy="2850120"/>
          </a:xfrm>
          <a:prstGeom prst="rect">
            <a:avLst/>
          </a:prstGeom>
          <a:ln w="0">
            <a:noFill/>
          </a:ln>
        </p:spPr>
      </p:pic>
      <p:pic>
        <p:nvPicPr>
          <p:cNvPr id="88" name="Рисунок 87"/>
          <p:cNvPicPr/>
          <p:nvPr/>
        </p:nvPicPr>
        <p:blipFill>
          <a:blip r:embed="rId4"/>
          <a:stretch/>
        </p:blipFill>
        <p:spPr>
          <a:xfrm>
            <a:off x="2498940" y="2835275"/>
            <a:ext cx="5216040" cy="2835275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-1" y="0"/>
            <a:ext cx="10080625" cy="5670550"/>
          </a:xfrm>
          <a:prstGeom prst="rect">
            <a:avLst/>
          </a:prstGeom>
          <a:solidFill>
            <a:srgbClr val="97A5B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9" name="Рисунок 88"/>
          <p:cNvPicPr/>
          <p:nvPr/>
        </p:nvPicPr>
        <p:blipFill>
          <a:blip r:embed="rId2"/>
          <a:stretch/>
        </p:blipFill>
        <p:spPr>
          <a:xfrm>
            <a:off x="0" y="0"/>
            <a:ext cx="5351760" cy="3015000"/>
          </a:xfrm>
          <a:prstGeom prst="rect">
            <a:avLst/>
          </a:prstGeom>
          <a:ln w="0">
            <a:noFill/>
          </a:ln>
        </p:spPr>
      </p:pic>
      <p:pic>
        <p:nvPicPr>
          <p:cNvPr id="90" name="Рисунок 89"/>
          <p:cNvPicPr/>
          <p:nvPr/>
        </p:nvPicPr>
        <p:blipFill>
          <a:blip r:embed="rId3"/>
          <a:stretch/>
        </p:blipFill>
        <p:spPr>
          <a:xfrm>
            <a:off x="4702225" y="0"/>
            <a:ext cx="5378400" cy="3015000"/>
          </a:xfrm>
          <a:prstGeom prst="rect">
            <a:avLst/>
          </a:prstGeom>
          <a:ln w="0">
            <a:noFill/>
          </a:ln>
        </p:spPr>
      </p:pic>
      <p:pic>
        <p:nvPicPr>
          <p:cNvPr id="91" name="Рисунок 90"/>
          <p:cNvPicPr/>
          <p:nvPr/>
        </p:nvPicPr>
        <p:blipFill>
          <a:blip r:embed="rId4"/>
          <a:stretch/>
        </p:blipFill>
        <p:spPr>
          <a:xfrm>
            <a:off x="2387065" y="3015000"/>
            <a:ext cx="5004360" cy="265555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marL="0" indent="0" algn="ctr">
              <a:buNone/>
            </a:pPr>
            <a:r>
              <a:rPr lang="ru-RU" sz="3200" b="0" strike="noStrike" spc="-1" dirty="0">
                <a:latin typeface="Arial"/>
              </a:rPr>
              <a:t>Спасибо за внимание!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80000" y="180000"/>
            <a:ext cx="5220000" cy="5721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1800" b="0" strike="noStrike" spc="-1">
                <a:latin typeface="Arial"/>
              </a:rPr>
              <a:t>Цель данного проекта — разработка БПЛА с функцией доставки товаров, отвечающего современным требованиям безопасности для дронов летающих в жилых зонах.</a:t>
            </a:r>
          </a:p>
          <a:p>
            <a:endParaRPr lang="ru-RU" sz="1800" b="0" strike="noStrike" spc="-1">
              <a:latin typeface="Arial"/>
            </a:endParaRPr>
          </a:p>
          <a:p>
            <a:endParaRPr lang="ru-RU" sz="1800" b="0" strike="noStrike" spc="-1">
              <a:latin typeface="Arial"/>
            </a:endParaRPr>
          </a:p>
          <a:p>
            <a:endParaRPr lang="ru-RU" sz="1800" b="0" strike="noStrike" spc="-1">
              <a:latin typeface="Arial"/>
            </a:endParaRPr>
          </a:p>
          <a:p>
            <a:endParaRPr lang="ru-RU" sz="1800" b="0" strike="noStrike" spc="-1">
              <a:latin typeface="Arial"/>
            </a:endParaRPr>
          </a:p>
          <a:p>
            <a:r>
              <a:rPr lang="ru-RU" sz="1800" b="0" strike="noStrike" spc="-1">
                <a:latin typeface="Arial"/>
              </a:rPr>
              <a:t>Самой большой проблемой таких дронов является их ненадёжность. Обычно это квадрокоптеры,  которые при выходе даже одного винта из строя летят камнем вниз.</a:t>
            </a:r>
          </a:p>
          <a:p>
            <a:r>
              <a:rPr lang="ru-RU" sz="1800" b="0" strike="noStrike" spc="-1">
                <a:latin typeface="Arial"/>
              </a:rPr>
              <a:t>представляя опасность не только в возможности покалечить людей, но и летального</a:t>
            </a:r>
          </a:p>
          <a:p>
            <a:pPr algn="just"/>
            <a:r>
              <a:rPr lang="ru-RU" sz="1800" b="0" strike="noStrike" spc="-1">
                <a:latin typeface="Arial"/>
              </a:rPr>
              <a:t>исхода.  </a:t>
            </a:r>
          </a:p>
          <a:p>
            <a:pPr algn="just"/>
            <a:endParaRPr lang="ru-RU" sz="1800" b="0" strike="noStrike" spc="-1">
              <a:latin typeface="Arial"/>
            </a:endParaRPr>
          </a:p>
          <a:p>
            <a:pPr algn="just"/>
            <a:endParaRPr lang="ru-RU" sz="1800" b="0" strike="noStrike" spc="-1">
              <a:latin typeface="Arial"/>
            </a:endParaRPr>
          </a:p>
          <a:p>
            <a:endParaRPr lang="ru-RU" sz="1800" b="0" strike="noStrike" spc="-1">
              <a:latin typeface="Arial"/>
            </a:endParaRPr>
          </a:p>
          <a:p>
            <a:endParaRPr lang="ru-RU" sz="1800" b="0" strike="noStrike" spc="-1">
              <a:latin typeface="Arial"/>
            </a:endParaRPr>
          </a:p>
          <a:p>
            <a:endParaRPr lang="ru-RU" sz="1800" b="0" strike="noStrike" spc="-1">
              <a:latin typeface="Arial"/>
            </a:endParaRPr>
          </a:p>
          <a:p>
            <a:endParaRPr lang="ru-RU" sz="1800" b="0" strike="noStrike" spc="-1">
              <a:latin typeface="Arial"/>
            </a:endParaRPr>
          </a:p>
        </p:txBody>
      </p:sp>
      <p:pic>
        <p:nvPicPr>
          <p:cNvPr id="45" name="Рисунок 44"/>
          <p:cNvPicPr/>
          <p:nvPr/>
        </p:nvPicPr>
        <p:blipFill>
          <a:blip r:embed="rId2"/>
          <a:stretch/>
        </p:blipFill>
        <p:spPr>
          <a:xfrm>
            <a:off x="5709240" y="1346400"/>
            <a:ext cx="4190760" cy="27936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/>
          <p:cNvSpPr txBox="1"/>
          <p:nvPr/>
        </p:nvSpPr>
        <p:spPr>
          <a:xfrm>
            <a:off x="3060000" y="373680"/>
            <a:ext cx="367236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1800" b="0" strike="noStrike" spc="-1">
                <a:latin typeface="Arial"/>
              </a:rPr>
              <a:t>Решение от крупных корпораций</a:t>
            </a:r>
          </a:p>
        </p:txBody>
      </p:sp>
      <p:pic>
        <p:nvPicPr>
          <p:cNvPr id="47" name="Рисунок 46"/>
          <p:cNvPicPr/>
          <p:nvPr/>
        </p:nvPicPr>
        <p:blipFill>
          <a:blip r:embed="rId2"/>
          <a:stretch/>
        </p:blipFill>
        <p:spPr>
          <a:xfrm>
            <a:off x="4303800" y="900000"/>
            <a:ext cx="5236200" cy="3926880"/>
          </a:xfrm>
          <a:prstGeom prst="rect">
            <a:avLst/>
          </a:prstGeom>
          <a:ln w="0">
            <a:noFill/>
          </a:ln>
        </p:spPr>
      </p:pic>
      <p:sp>
        <p:nvSpPr>
          <p:cNvPr id="48" name="TextBox 47"/>
          <p:cNvSpPr txBox="1"/>
          <p:nvPr/>
        </p:nvSpPr>
        <p:spPr>
          <a:xfrm>
            <a:off x="180000" y="900000"/>
            <a:ext cx="3960000" cy="4500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1800" b="0" strike="noStrike" spc="-1">
                <a:latin typeface="Arial"/>
              </a:rPr>
              <a:t>Недостатки:</a:t>
            </a:r>
          </a:p>
          <a:p>
            <a:endParaRPr lang="ru-RU" sz="1800" b="0" strike="noStrike" spc="-1">
              <a:latin typeface="Arial"/>
            </a:endParaRPr>
          </a:p>
          <a:p>
            <a:r>
              <a:rPr lang="ru-RU" sz="1800" b="0" strike="noStrike" spc="-1">
                <a:latin typeface="Arial"/>
              </a:rPr>
              <a:t>Маленький вес переносимого груза</a:t>
            </a:r>
          </a:p>
          <a:p>
            <a:endParaRPr lang="ru-RU" sz="1800" b="0" strike="noStrike" spc="-1">
              <a:latin typeface="Arial"/>
            </a:endParaRPr>
          </a:p>
          <a:p>
            <a:r>
              <a:rPr lang="ru-RU" sz="1800" b="0" strike="noStrike" spc="-1">
                <a:latin typeface="Arial"/>
              </a:rPr>
              <a:t>Лёгкость конструкции и как следствие сильная зависимость от погодных условий.</a:t>
            </a:r>
          </a:p>
          <a:p>
            <a:endParaRPr lang="ru-RU" sz="1800" b="0" strike="noStrike" spc="-1">
              <a:latin typeface="Arial"/>
            </a:endParaRPr>
          </a:p>
          <a:p>
            <a:r>
              <a:rPr lang="ru-RU" sz="1800" b="0" strike="noStrike" spc="-1">
                <a:latin typeface="Arial"/>
              </a:rPr>
              <a:t>Маленькая скорость зарядки батарей их-за выбранного метода зарядки(беспроводная индукционная).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860000" y="5040000"/>
            <a:ext cx="4500000" cy="52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1800" b="0" strike="noStrike" spc="-1">
                <a:latin typeface="Arial"/>
              </a:rPr>
              <a:t>Дрон разработанный компанией Google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Наше решение</a:t>
            </a:r>
          </a:p>
        </p:txBody>
      </p:sp>
      <p:pic>
        <p:nvPicPr>
          <p:cNvPr id="51" name="Рисунок 50"/>
          <p:cNvPicPr/>
          <p:nvPr/>
        </p:nvPicPr>
        <p:blipFill>
          <a:blip r:embed="rId2"/>
          <a:stretch/>
        </p:blipFill>
        <p:spPr>
          <a:xfrm>
            <a:off x="900000" y="1670040"/>
            <a:ext cx="8119800" cy="3009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51"/>
          <p:cNvSpPr txBox="1"/>
          <p:nvPr/>
        </p:nvSpPr>
        <p:spPr>
          <a:xfrm>
            <a:off x="4140000" y="5040000"/>
            <a:ext cx="169092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1800" b="0" strike="noStrike" spc="-1">
                <a:latin typeface="Arial"/>
              </a:rPr>
              <a:t>Эскиз проекта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Этапы разработки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80000" y="1260000"/>
            <a:ext cx="9720000" cy="4140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2400" b="0" strike="noStrike" spc="-1">
                <a:latin typeface="Arial"/>
              </a:rPr>
              <a:t>1) Разработка конструкции БПЛА, сборка первого аппарата с электроникой применяемой в обычных любительских радиомоделях с целью проверки работоспособности данной конструкции. Доработка конструкции.</a:t>
            </a:r>
          </a:p>
          <a:p>
            <a:endParaRPr lang="ru-RU" sz="2400" b="0" strike="noStrike" spc="-1">
              <a:latin typeface="Arial"/>
            </a:endParaRPr>
          </a:p>
          <a:p>
            <a:r>
              <a:rPr lang="ru-RU" sz="2400" b="0" strike="noStrike" spc="-1">
                <a:latin typeface="Arial"/>
              </a:rPr>
              <a:t>2) Разработка собственной электроники(печатных плат с требуемым функционалом и надёжностью).</a:t>
            </a:r>
          </a:p>
          <a:p>
            <a:endParaRPr lang="ru-RU" sz="2400" b="0" strike="noStrike" spc="-1">
              <a:latin typeface="Arial"/>
            </a:endParaRPr>
          </a:p>
          <a:p>
            <a:r>
              <a:rPr lang="ru-RU" sz="2400" b="0" strike="noStrike" spc="-1">
                <a:latin typeface="Arial"/>
              </a:rPr>
              <a:t>3) Разработка собственного программного обеспечения.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Рисунок 55"/>
          <p:cNvPicPr/>
          <p:nvPr/>
        </p:nvPicPr>
        <p:blipFill>
          <a:blip r:embed="rId2"/>
          <a:stretch/>
        </p:blipFill>
        <p:spPr>
          <a:xfrm>
            <a:off x="4756585" y="2671030"/>
            <a:ext cx="5324040" cy="2999520"/>
          </a:xfrm>
          <a:prstGeom prst="rect">
            <a:avLst/>
          </a:prstGeom>
          <a:ln w="0">
            <a:noFill/>
          </a:ln>
        </p:spPr>
      </p:pic>
      <p:pic>
        <p:nvPicPr>
          <p:cNvPr id="57" name="Рисунок 56"/>
          <p:cNvPicPr/>
          <p:nvPr/>
        </p:nvPicPr>
        <p:blipFill>
          <a:blip r:embed="rId3"/>
          <a:stretch/>
        </p:blipFill>
        <p:spPr>
          <a:xfrm>
            <a:off x="5169601" y="0"/>
            <a:ext cx="4911024" cy="2908800"/>
          </a:xfrm>
          <a:prstGeom prst="rect">
            <a:avLst/>
          </a:prstGeom>
          <a:ln w="0">
            <a:noFill/>
          </a:ln>
        </p:spPr>
      </p:pic>
      <p:pic>
        <p:nvPicPr>
          <p:cNvPr id="58" name="Рисунок 57"/>
          <p:cNvPicPr/>
          <p:nvPr/>
        </p:nvPicPr>
        <p:blipFill>
          <a:blip r:embed="rId4"/>
          <a:stretch/>
        </p:blipFill>
        <p:spPr>
          <a:xfrm>
            <a:off x="0" y="2908800"/>
            <a:ext cx="4756584" cy="2761750"/>
          </a:xfrm>
          <a:prstGeom prst="rect">
            <a:avLst/>
          </a:prstGeom>
          <a:ln w="0">
            <a:noFill/>
          </a:ln>
        </p:spPr>
      </p:pic>
      <p:pic>
        <p:nvPicPr>
          <p:cNvPr id="5" name="Рисунок 4"/>
          <p:cNvPicPr/>
          <p:nvPr/>
        </p:nvPicPr>
        <p:blipFill>
          <a:blip r:embed="rId5"/>
          <a:stretch/>
        </p:blipFill>
        <p:spPr>
          <a:xfrm>
            <a:off x="0" y="0"/>
            <a:ext cx="5169600" cy="29088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Рисунок 58"/>
          <p:cNvPicPr/>
          <p:nvPr/>
        </p:nvPicPr>
        <p:blipFill>
          <a:blip r:embed="rId2"/>
          <a:stretch/>
        </p:blipFill>
        <p:spPr>
          <a:xfrm>
            <a:off x="0" y="-720"/>
            <a:ext cx="5058720" cy="2850120"/>
          </a:xfrm>
          <a:prstGeom prst="rect">
            <a:avLst/>
          </a:prstGeom>
          <a:ln w="0">
            <a:noFill/>
          </a:ln>
        </p:spPr>
      </p:pic>
      <p:pic>
        <p:nvPicPr>
          <p:cNvPr id="60" name="Рисунок 59"/>
          <p:cNvPicPr/>
          <p:nvPr/>
        </p:nvPicPr>
        <p:blipFill>
          <a:blip r:embed="rId3"/>
          <a:stretch/>
        </p:blipFill>
        <p:spPr>
          <a:xfrm>
            <a:off x="5021545" y="-720"/>
            <a:ext cx="5059080" cy="2850120"/>
          </a:xfrm>
          <a:prstGeom prst="rect">
            <a:avLst/>
          </a:prstGeom>
          <a:ln w="0">
            <a:noFill/>
          </a:ln>
        </p:spPr>
      </p:pic>
      <p:pic>
        <p:nvPicPr>
          <p:cNvPr id="61" name="Рисунок 60"/>
          <p:cNvPicPr/>
          <p:nvPr/>
        </p:nvPicPr>
        <p:blipFill>
          <a:blip r:embed="rId4"/>
          <a:stretch/>
        </p:blipFill>
        <p:spPr>
          <a:xfrm>
            <a:off x="-360" y="2849400"/>
            <a:ext cx="5004720" cy="2821150"/>
          </a:xfrm>
          <a:prstGeom prst="rect">
            <a:avLst/>
          </a:prstGeom>
          <a:ln w="0">
            <a:noFill/>
          </a:ln>
        </p:spPr>
      </p:pic>
      <p:pic>
        <p:nvPicPr>
          <p:cNvPr id="62" name="Рисунок 61"/>
          <p:cNvPicPr/>
          <p:nvPr/>
        </p:nvPicPr>
        <p:blipFill>
          <a:blip r:embed="rId5"/>
          <a:stretch/>
        </p:blipFill>
        <p:spPr>
          <a:xfrm>
            <a:off x="5004360" y="2849400"/>
            <a:ext cx="5058720" cy="282115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1" y="0"/>
            <a:ext cx="10080625" cy="5670550"/>
          </a:xfrm>
          <a:prstGeom prst="rect">
            <a:avLst/>
          </a:prstGeom>
          <a:solidFill>
            <a:srgbClr val="97A5B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3" name="Рисунок 62"/>
          <p:cNvPicPr/>
          <p:nvPr/>
        </p:nvPicPr>
        <p:blipFill>
          <a:blip r:embed="rId2"/>
          <a:stretch/>
        </p:blipFill>
        <p:spPr>
          <a:xfrm>
            <a:off x="0" y="0"/>
            <a:ext cx="5580000" cy="2968390"/>
          </a:xfrm>
          <a:prstGeom prst="rect">
            <a:avLst/>
          </a:prstGeom>
          <a:ln w="0">
            <a:noFill/>
          </a:ln>
        </p:spPr>
      </p:pic>
      <p:pic>
        <p:nvPicPr>
          <p:cNvPr id="64" name="Рисунок 63"/>
          <p:cNvPicPr/>
          <p:nvPr/>
        </p:nvPicPr>
        <p:blipFill>
          <a:blip r:embed="rId3"/>
          <a:stretch/>
        </p:blipFill>
        <p:spPr>
          <a:xfrm>
            <a:off x="0" y="2968390"/>
            <a:ext cx="5508000" cy="2702160"/>
          </a:xfrm>
          <a:prstGeom prst="rect">
            <a:avLst/>
          </a:prstGeom>
          <a:ln w="0">
            <a:noFill/>
          </a:ln>
        </p:spPr>
      </p:pic>
      <p:pic>
        <p:nvPicPr>
          <p:cNvPr id="65" name="Рисунок 64"/>
          <p:cNvPicPr/>
          <p:nvPr/>
        </p:nvPicPr>
        <p:blipFill>
          <a:blip r:embed="rId4"/>
          <a:stretch/>
        </p:blipFill>
        <p:spPr>
          <a:xfrm>
            <a:off x="5508000" y="0"/>
            <a:ext cx="4572625" cy="296839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65"/>
          <p:cNvPicPr/>
          <p:nvPr/>
        </p:nvPicPr>
        <p:blipFill>
          <a:blip r:embed="rId2"/>
          <a:stretch/>
        </p:blipFill>
        <p:spPr>
          <a:xfrm>
            <a:off x="0" y="0"/>
            <a:ext cx="5058720" cy="2850120"/>
          </a:xfrm>
          <a:prstGeom prst="rect">
            <a:avLst/>
          </a:prstGeom>
          <a:ln w="0">
            <a:noFill/>
          </a:ln>
        </p:spPr>
      </p:pic>
      <p:pic>
        <p:nvPicPr>
          <p:cNvPr id="67" name="Рисунок 66"/>
          <p:cNvPicPr/>
          <p:nvPr/>
        </p:nvPicPr>
        <p:blipFill>
          <a:blip r:embed="rId3"/>
          <a:stretch/>
        </p:blipFill>
        <p:spPr>
          <a:xfrm>
            <a:off x="5021905" y="-14845"/>
            <a:ext cx="5058720" cy="2850120"/>
          </a:xfrm>
          <a:prstGeom prst="rect">
            <a:avLst/>
          </a:prstGeom>
          <a:ln w="0">
            <a:noFill/>
          </a:ln>
        </p:spPr>
      </p:pic>
      <p:pic>
        <p:nvPicPr>
          <p:cNvPr id="68" name="Рисунок 67"/>
          <p:cNvPicPr/>
          <p:nvPr/>
        </p:nvPicPr>
        <p:blipFill>
          <a:blip r:embed="rId4"/>
          <a:stretch/>
        </p:blipFill>
        <p:spPr>
          <a:xfrm>
            <a:off x="0" y="2750400"/>
            <a:ext cx="6876000" cy="2920150"/>
          </a:xfrm>
          <a:prstGeom prst="rect">
            <a:avLst/>
          </a:prstGeom>
          <a:ln w="0">
            <a:noFill/>
          </a:ln>
        </p:spPr>
      </p:pic>
      <p:pic>
        <p:nvPicPr>
          <p:cNvPr id="69" name="Рисунок 68"/>
          <p:cNvPicPr/>
          <p:nvPr/>
        </p:nvPicPr>
        <p:blipFill>
          <a:blip r:embed="rId5"/>
          <a:stretch/>
        </p:blipFill>
        <p:spPr>
          <a:xfrm>
            <a:off x="6876000" y="2835274"/>
            <a:ext cx="3204625" cy="2835275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</TotalTime>
  <Words>164</Words>
  <Application>Microsoft Office PowerPoint</Application>
  <PresentationFormat>Произвольный</PresentationFormat>
  <Paragraphs>34</Paragraphs>
  <Slides>17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Arial</vt:lpstr>
      <vt:lpstr>Calibri</vt:lpstr>
      <vt:lpstr>DejaVu Sans</vt:lpstr>
      <vt:lpstr>Symbol</vt:lpstr>
      <vt:lpstr>Times New Roman</vt:lpstr>
      <vt:lpstr>Wingdings</vt:lpstr>
      <vt:lpstr>Office Theme</vt:lpstr>
      <vt:lpstr>БПЛА для доставки товаров</vt:lpstr>
      <vt:lpstr>Презентация PowerPoint</vt:lpstr>
      <vt:lpstr>Презентация PowerPoint</vt:lpstr>
      <vt:lpstr>Наше решение</vt:lpstr>
      <vt:lpstr>Этапы разработки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БПЛА для доставки товаров</dc:title>
  <dc:subject/>
  <dc:creator/>
  <dc:description/>
  <cp:lastModifiedBy>grigori kakyev</cp:lastModifiedBy>
  <cp:revision>10</cp:revision>
  <dcterms:created xsi:type="dcterms:W3CDTF">2021-12-26T23:29:20Z</dcterms:created>
  <dcterms:modified xsi:type="dcterms:W3CDTF">2021-12-26T22:28:59Z</dcterms:modified>
  <dc:language>ru-RU</dc:language>
</cp:coreProperties>
</file>